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6334C-C7F1-4513-9EFC-8FF77DAE9C8B}" v="7" dt="2022-08-30T14:46:25.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34"/>
    <p:restoredTop sz="94674"/>
  </p:normalViewPr>
  <p:slideViewPr>
    <p:cSldViewPr snapToGrid="0" snapToObjects="1">
      <p:cViewPr varScale="1">
        <p:scale>
          <a:sx n="114" d="100"/>
          <a:sy n="114" d="100"/>
        </p:scale>
        <p:origin x="37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Dickson" userId="S::eh7828@wayne.edu::7d76636f-c757-4d90-898f-601e3701388d" providerId="AD" clId="Web-{0146334C-C7F1-4513-9EFC-8FF77DAE9C8B}"/>
    <pc:docChg chg="modSld">
      <pc:chgData name="Eddie Dickson" userId="S::eh7828@wayne.edu::7d76636f-c757-4d90-898f-601e3701388d" providerId="AD" clId="Web-{0146334C-C7F1-4513-9EFC-8FF77DAE9C8B}" dt="2022-08-30T14:46:25.124" v="6" actId="20577"/>
      <pc:docMkLst>
        <pc:docMk/>
      </pc:docMkLst>
      <pc:sldChg chg="modSp">
        <pc:chgData name="Eddie Dickson" userId="S::eh7828@wayne.edu::7d76636f-c757-4d90-898f-601e3701388d" providerId="AD" clId="Web-{0146334C-C7F1-4513-9EFC-8FF77DAE9C8B}" dt="2022-08-30T14:46:25.124" v="6" actId="20577"/>
        <pc:sldMkLst>
          <pc:docMk/>
          <pc:sldMk cId="2660738677" sldId="257"/>
        </pc:sldMkLst>
        <pc:spChg chg="mod">
          <ac:chgData name="Eddie Dickson" userId="S::eh7828@wayne.edu::7d76636f-c757-4d90-898f-601e3701388d" providerId="AD" clId="Web-{0146334C-C7F1-4513-9EFC-8FF77DAE9C8B}" dt="2022-08-30T14:46:25.124" v="6" actId="20577"/>
          <ac:spMkLst>
            <pc:docMk/>
            <pc:sldMk cId="2660738677" sldId="257"/>
            <ac:spMk id="3"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44944" units="1/cm"/>
          <inkml:channelProperty channel="T" name="resolution" value="1" units="1/dev"/>
        </inkml:channelProperties>
      </inkml:inkSource>
      <inkml:timestamp xml:id="ts0" timeString="2021-10-27T16:16:19.695"/>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47 0,'23'0'250,"0"0"-78,1 0-141,-1 0 16,0 0-16,1 0-15,-1 0 31,24 0 109,-24 0-140,0 0-1,24 0 1,-24 0-1,0 0 126,1 0-141,-1 0 16,0 0-1,1-23 79,-1 23-63,0 0 1,0 0-17,1 0 79,-1 0-63,0 0 16,1 0 281,-1 0-328,0 0 16,24 0-16,-24 0 15,1 0-15,-1 0 16,0 0-16,0 0 266,1 0-266,-1 0 15,24 0-15,23 0 16,-47 0-16,23 0 16,24 0-1,-46 0-15,-1 0 16,0 0-16,-23-23 250,24 23-156,-1 0-94,0 0 15,24 0-15,-24 0 16,0 0-1,1 0 1,-1 0 15,0 0 126,1 0-142,-1 0 1,0 23-1,0-23 1,1 0 62,-1 0-47,-23 23-31,23-23 16,1 0 0,-1 0-1,0 0 1,1 0 0,-1 0-1,0 0 1,-23 24-1,24-24 17,-1 0-17,0 0 17,0 0-17,1 0 1,-1 0-16,0 0 47,1 0 0,-1 0 187,0 0-234,1 0 16,22-24-1,-23 24-15,1 0 16,-1 0-1,24 0 95,-24 0-95,0 0 1</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44944" units="1/cm"/>
          <inkml:channelProperty channel="T" name="resolution" value="1" units="1/dev"/>
        </inkml:channelProperties>
      </inkml:inkSource>
      <inkml:timestamp xml:id="ts0" timeString="2021-10-27T16:17:44.96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57 0,'23'0'62,"-23"-23"-46,24 23 15,-1-24-15,0 24 15,1 0-15,-1 0 15,0 0-15,1 0-1,-1 0 32,0 0 16,0 0-63,1 0 31,-1 0-16,0 0 1,1 0-16,-1 0 16,0 0-1,1 0 1,-1 0-16,0 0 31,0 24 0,1-24-15,-1 0 0,0 0-1,1 0 1,-1 0 0,0 0-1,1 0 1,-1 0-16,0 0 15,1 0 1,-1 0 0,-23 23-16,23-23 15,0 0-15,1 0 32,-1 0-1,24 0-16,-24 0 1,0 0-16,1 0 16,-1 23-1,0-23 1,0 0-16,1 0 16,-1 0-1,24 0 95,-24 0-110,0 0 15,24 0 1,-24 0-1,24 0 1,-24 0 0,0 0 31,1 0 15,-1 0-46,0 0-1,1 0-15,22 0 16,-23 0 0,1 0-1,-1 0 16,0 0 32,1 0-32,-1 0-31,0 0 16,-23-23 62,24 23-47,-1 0 0,24 0-15,-24 0 0,0-23-1,0 23 32,1 0 0,-1 0 234,0 0-265,1 0 0,-1 0-16,24 0 15,-24 0 32,0 23 94,0-23-141,1 0 15,-1 0-15,24 0 16,-24 23 0,0-23-1,1 0 1,-1 0-1,0 0 157,0 0-156,1 0-16,-1 0 16,0 0 15,1 0-16,-1 0 1,0 0 15,1 0 16,-1 0-31,0 0 15,1 0-31,-1 0 31,0 0 1,0 0-1,1 0-16,-1 0 17,0 0 15,-23-23 140,24 23-156,-1 0-31,0 0 16,24 0 15,-24 0-31,0 0 16,1 0-16,-1 0 15,0 0-15,1 0 47,-1 0 0,0 0-31,1 0-1,-1 0 1,0 0 0,0 0 31,1 0 15,-1 0-31,0 0-15,1 0 15,-1 0 0,0 0 94,1 0 32,-1 0-142,0 0-15,1 0 16,-1 0 0,0 0-16,0 0 171,1 0-139,22 0-17,-22 0 1,-1 0-16,0 0 16,1 0-16,-1 0 15,0 0 16,0 0 126,1-23-142,-1 23 1,0 0-16,1 0 16,22 0-1,-22 0 1,-1 0-16,0 0 15,0 0-15,1 0 63,-1 0 46,0 0-109,1 0 16,-1 0 0,0 0-1,1 0 1,-1 0 46,0 0-30,0 0-17,1 0 16,-1 0-31,0 0 16,1 0 15,-1 0-15,0 0 0,1 0 124,-1 0-140,0 0 16,1 0-1,-1-24 1,0 24-16,0 0 16,1 0-16,-1 0 15,0 0 32,1 0-16,-1 0 1,0 0-17,1 0 1,-1 0 15,0 0-15,0 0-1,1 0 17,-1 0-1,0 0 16,1 0-32,-1 0 17,0 0-32,1 0 31,-1 0 0,0 0-15,0 0-1,1 0 1,-1 0 15,0 0 1,1 0-17,-1 0 32,0 0 0,1 0-16,-1 0-31,0 0 16,1 0-1,-1 0 1,0 0 0,0 0 218,-23 24-234,24-24 16,-1 0-16,0 0 15,1 0 1,-1 0 15,0 0 79,1 0-95,-1 0 1,0 0 31,-23 23 46,23-23-46,1 0 0,-1 0 31</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44944" units="1/cm"/>
          <inkml:channelProperty channel="T" name="resolution" value="1" units="1/dev"/>
        </inkml:channelProperties>
      </inkml:inkSource>
      <inkml:timestamp xml:id="ts0" timeString="2021-10-27T16:18:38.772"/>
    </inkml:context>
    <inkml:brush xml:id="br0">
      <inkml:brushProperty name="width" value="0.07938" units="cm"/>
      <inkml:brushProperty name="height" value="0.15875" units="cm"/>
      <inkml:brushProperty name="color" value="#00FF00"/>
      <inkml:brushProperty name="tip" value="rectangle"/>
      <inkml:brushProperty name="rasterOp" value="maskPen"/>
      <inkml:brushProperty name="fitToCurve" value="1"/>
    </inkml:brush>
  </inkml:definitions>
  <inkml:trace contextRef="#ctx0" brushRef="#br0">0 25 0,'24'-24'219,"-1"24"-172,0 0 203,1 0-219,-1 0 0,0 0 0,1 0 110,-1 0-125,0 0 46,0 0-46,1 0 46,-1 0 1016,0 0-984,1 0-63,-1 0 313,0 0-328,1 0-1,-1 0 1,-23 24 0,23-24 93,0 0-78,1 0 1,-1 0-1,0 0-16,1 0 17,-1 0-17,-23 23 1,23-23-16,1 0 16,-1 0 15,0 0 63,1 0-32,-1 0-46,0 0 15,0-23 16,1 23 15,-1 0-46,0 0 15,1 0 16,-1 0 16,0 0-17,1 0-30,-1 0 47,0 0-48,0 0 32,1 0-16,-1 0 16,0 0-47,1 0 31,-1 0-15,0 0 0,1 0-1,-1 0 204,23 0-188,-22 0-15,-1 0 0,0 0-16,1 0 15,-1 0 1,0 0-1,1 0 1642,-1 0-1610,-23 23-16,23-23 0,0 0-15,-23 23 46,24-23 48,-24 24-110,23-24 15,0 0 63,1 0-31,-1 0 16,0 0-63,1 0 15,-1 0 17,0 0-1,1 0-16,-1 0 1,0 0 15,0 0 63,1 0-47,-1 0-16,0 0-15,1 0 78,-1 0-63,0 0 0,-23-24-15,24 24-16,-1 0 15,0 0-15,0 0 32,1 0 46,-1 0-63,0 0 126,1 0-125,-24-23-16,23 23 15,0 0 1,1 0-1,-1 0 48,0 0-47,0 0 15,1 0-16,-1 0 17,-23-23-1,23 23 78,1 0-93,-1 0-16,0 0 31,1 0-15,-1 0 93,0 0-109,1 0 31,-1 0-15,0 0 0,0 0-1,1 0 95,-1 0-95,0 0 1,1 0 0,-1 0-1,0 0 1,1 0-1,-1 0 1,0 0 62,0 0-31,1 0 125,-1 0-156,0 0-16,1 0 31,-1 0-16,24 0 64,-24 0-64,-23 23 1001,-23-23-985,-1 0 157,1 0-157,0 0 78,-1 0 32,1 0-110,23 23-15,-23-23-16,-1 0 62,1 0 1,0 0 46,0 0-78,-1 0-15,1 0 15,0 0 16,-1 0 31,1 0 0,23 24-62,-23-24-16,-1 0 47,1 0 31,0 0-16,0 0-30,-1 0 15,1 0-32,0 0 1,-1 0 31,24 23-32,-23-23 48,0 0-48,-1 0 17,1 0-17,0 0 1,-1 0 0,1 0-1,0 0 16,0 0 1,-1 0-1,1 0 47,0 0-47,-1 0-15,1 0 15,0 0-15,-1 0 15,1 0-15,0 0 93,0 0-78,23-23-31,0-1 16,-24 24 0,24-23 109,-23 23-94,0 0 16,23-23-32,-24 23 1,1 0 203,0 0-172,-1 0 15,1 0-31,0 0-15,0 0 93,-1 0-62,1 0 94,23 23-110,-23-23-15,-1 0-1,1 0 17,0 0 218,23 23 78,0 1-297,-24-24-15,1 0 93,0 0-62,23 23 0,-24-23-47,1 0 31,0 0 0,0 0 16,-1 0 0,1 0-31,0 0 15,-1 0 0,1 0-15,0 0-1,-1 0 48,1 0-48,0 0 1,0 0 15,-1 0 251,1 0-251,0 0 0,-1 0-31,1 0 31,0 0 47,-1 0 16,1 0-78,23 23-16,-23-23 78,0 0 0,-1 0-31,1 0 15,0 0-15,-1 0 31,24 24-62,-23-24 0,0 0 62,-1 0-31,1 0-32,-23 0 1,22 0 0,1 0-16,0 0 31,-1 0 156,1 0-171,0 0 15,-1 0-15,1 0-1,0 0 1,-1-24 0,1 24 15,0 0 78,0 0-77,-1 0-17,1 0 16,0 0 1,-1 0 15,1 0-32,0 0 1,-1 0 31,1 0 15,0 0-46,0 0-1,-1 0 17,1 0 46,0 0-16,-1 0 95,1 0-126,0 0 313,-1 0-329</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44944" units="1/cm"/>
          <inkml:channelProperty channel="T" name="resolution" value="1" units="1/dev"/>
        </inkml:channelProperties>
      </inkml:inkSource>
      <inkml:timestamp xml:id="ts0" timeString="2021-10-27T16:18:45.404"/>
    </inkml:context>
    <inkml:brush xml:id="br0">
      <inkml:brushProperty name="width" value="0.07938" units="cm"/>
      <inkml:brushProperty name="height" value="0.15875" units="cm"/>
      <inkml:brushProperty name="color" value="#00FF00"/>
      <inkml:brushProperty name="tip" value="rectangle"/>
      <inkml:brushProperty name="rasterOp" value="maskPen"/>
      <inkml:brushProperty name="fitToCurve" value="1"/>
    </inkml:brush>
  </inkml:definitions>
  <inkml:trace contextRef="#ctx0" brushRef="#br0">0 93 0,'0'-23'219,"23"23"-219,-23-24 93,23 24-46,1 0 31,-24-23 16,23 23-47,-23-23 31,23 23-15,1 0 265,-1 0-203,0 0 78,-23 23-187,24-23 46,-24 23-62,23-23 203,0 0-125,1 0-31,-1 0 0,0 0 250,0 0-219,1 0-31,-1 0-16,0 0 63,1 0 31,-1 0-47,0 24-31,1-24 62,-1 0 16,0 0-47,0 0 32,1 0-95,-24-24 1,23 24 62,0 0-15,1-23-1,-1 23 48,0 0-79,1 0 172,-1 0-125,0 0-15,-23 23 405,0 1-405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2373AF-25A5-7F4D-BE76-0D04B06EC3AC}"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78999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73AF-25A5-7F4D-BE76-0D04B06EC3AC}"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85006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73AF-25A5-7F4D-BE76-0D04B06EC3AC}"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90424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73AF-25A5-7F4D-BE76-0D04B06EC3AC}"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31555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73AF-25A5-7F4D-BE76-0D04B06EC3AC}"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3775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2373AF-25A5-7F4D-BE76-0D04B06EC3AC}"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11845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2373AF-25A5-7F4D-BE76-0D04B06EC3AC}"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01872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2373AF-25A5-7F4D-BE76-0D04B06EC3AC}"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93987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373AF-25A5-7F4D-BE76-0D04B06EC3AC}"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42559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373AF-25A5-7F4D-BE76-0D04B06EC3AC}"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177455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373AF-25A5-7F4D-BE76-0D04B06EC3AC}"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a:p>
        </p:txBody>
      </p:sp>
    </p:spTree>
    <p:extLst>
      <p:ext uri="{BB962C8B-B14F-4D97-AF65-F5344CB8AC3E}">
        <p14:creationId xmlns:p14="http://schemas.microsoft.com/office/powerpoint/2010/main" val="64159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373AF-25A5-7F4D-BE76-0D04B06EC3AC}" type="datetimeFigureOut">
              <a:rPr lang="en-US" smtClean="0"/>
              <a:t>8/30/2022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F9C1F-DB74-1E4B-8839-30A600129FD3}" type="slidenum">
              <a:rPr lang="en-US" smtClean="0"/>
              <a:t>‹#›</a:t>
            </a:fld>
            <a:endParaRPr lang="en-US"/>
          </a:p>
        </p:txBody>
      </p:sp>
    </p:spTree>
    <p:extLst>
      <p:ext uri="{BB962C8B-B14F-4D97-AF65-F5344CB8AC3E}">
        <p14:creationId xmlns:p14="http://schemas.microsoft.com/office/powerpoint/2010/main" val="1336486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buy.wayne.ed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2.xml"/><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customXml" Target="../ink/ink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AC PPT Template 1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extBox 1">
            <a:extLst>
              <a:ext uri="{FF2B5EF4-FFF2-40B4-BE49-F238E27FC236}">
                <a16:creationId xmlns:a16="http://schemas.microsoft.com/office/drawing/2014/main" id="{905AAFC5-3494-4678-9386-E149FCF74710}"/>
              </a:ext>
            </a:extLst>
          </p:cNvPr>
          <p:cNvSpPr txBox="1"/>
          <p:nvPr/>
        </p:nvSpPr>
        <p:spPr>
          <a:xfrm>
            <a:off x="2982975" y="4317712"/>
            <a:ext cx="6504973" cy="584775"/>
          </a:xfrm>
          <a:prstGeom prst="rect">
            <a:avLst/>
          </a:prstGeom>
          <a:noFill/>
        </p:spPr>
        <p:txBody>
          <a:bodyPr wrap="square" rtlCol="0">
            <a:spAutoFit/>
          </a:bodyPr>
          <a:lstStyle/>
          <a:p>
            <a:pPr algn="ctr"/>
            <a:r>
              <a:rPr lang="en-US" sz="3200" b="1" cap="small" dirty="0" err="1">
                <a:solidFill>
                  <a:schemeClr val="bg1"/>
                </a:solidFill>
              </a:rPr>
              <a:t>WayneBuy</a:t>
            </a:r>
            <a:r>
              <a:rPr lang="en-US" sz="3200" b="1" cap="small" dirty="0">
                <a:solidFill>
                  <a:schemeClr val="bg1"/>
                </a:solidFill>
              </a:rPr>
              <a:t> Contracts+ Training Guide</a:t>
            </a:r>
          </a:p>
        </p:txBody>
      </p:sp>
      <p:sp>
        <p:nvSpPr>
          <p:cNvPr id="3" name="TextBox 2">
            <a:extLst>
              <a:ext uri="{FF2B5EF4-FFF2-40B4-BE49-F238E27FC236}">
                <a16:creationId xmlns:a16="http://schemas.microsoft.com/office/drawing/2014/main" id="{0C5C45B1-2A53-40CD-BFE6-64E646A2A187}"/>
              </a:ext>
            </a:extLst>
          </p:cNvPr>
          <p:cNvSpPr txBox="1"/>
          <p:nvPr/>
        </p:nvSpPr>
        <p:spPr>
          <a:xfrm>
            <a:off x="4500626" y="4717821"/>
            <a:ext cx="3187700" cy="369332"/>
          </a:xfrm>
          <a:prstGeom prst="rect">
            <a:avLst/>
          </a:prstGeom>
          <a:noFill/>
        </p:spPr>
        <p:txBody>
          <a:bodyPr wrap="square" rtlCol="0">
            <a:spAutoFit/>
          </a:bodyPr>
          <a:lstStyle/>
          <a:p>
            <a:r>
              <a:rPr lang="en-US" cap="small" dirty="0">
                <a:solidFill>
                  <a:schemeClr val="bg1"/>
                </a:solidFill>
              </a:rPr>
              <a:t>Office of Contract Management</a:t>
            </a:r>
          </a:p>
        </p:txBody>
      </p:sp>
    </p:spTree>
    <p:extLst>
      <p:ext uri="{BB962C8B-B14F-4D97-AF65-F5344CB8AC3E}">
        <p14:creationId xmlns:p14="http://schemas.microsoft.com/office/powerpoint/2010/main" val="40725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NOTICE</a:t>
            </a:r>
            <a:endParaRPr lang="en-US" dirty="0"/>
          </a:p>
        </p:txBody>
      </p:sp>
      <p:sp>
        <p:nvSpPr>
          <p:cNvPr id="3" name="Content Placeholder 2"/>
          <p:cNvSpPr>
            <a:spLocks noGrp="1"/>
          </p:cNvSpPr>
          <p:nvPr>
            <p:ph idx="1"/>
          </p:nvPr>
        </p:nvSpPr>
        <p:spPr>
          <a:xfrm>
            <a:off x="838200" y="1381125"/>
            <a:ext cx="10515600" cy="4351338"/>
          </a:xfrm>
        </p:spPr>
        <p:txBody>
          <a:bodyPr vert="horz" lIns="91440" tIns="45720" rIns="91440" bIns="45720" rtlCol="0" anchor="t">
            <a:normAutofit/>
          </a:bodyPr>
          <a:lstStyle/>
          <a:p>
            <a:r>
              <a:rPr lang="en-US" sz="2600" dirty="0"/>
              <a:t>Signed contracts that have been sent to the Office of Contract Management (OCM) are stored in the </a:t>
            </a:r>
            <a:r>
              <a:rPr lang="en-US" sz="2600" dirty="0" err="1"/>
              <a:t>WayneBuy</a:t>
            </a:r>
            <a:r>
              <a:rPr lang="en-US" sz="2600" dirty="0"/>
              <a:t> contracting module, </a:t>
            </a:r>
            <a:r>
              <a:rPr lang="en-US" sz="2600" dirty="0" err="1"/>
              <a:t>WayneBuy</a:t>
            </a:r>
            <a:r>
              <a:rPr lang="en-US" sz="2600" dirty="0"/>
              <a:t> Contracts+. If the OCM is not in possession of a contract, it has likely not been entered into </a:t>
            </a:r>
            <a:r>
              <a:rPr lang="en-US" sz="2600" dirty="0" err="1"/>
              <a:t>WayneBuy</a:t>
            </a:r>
            <a:r>
              <a:rPr lang="en-US" sz="2600" dirty="0"/>
              <a:t> Contracts+.</a:t>
            </a:r>
          </a:p>
          <a:p>
            <a:r>
              <a:rPr lang="en-US" sz="2600" dirty="0"/>
              <a:t>All contracts are not equally accessible to all people; the ability to view a contract is connected to Banner permissions related to an individual’s job classification, and to </a:t>
            </a:r>
            <a:r>
              <a:rPr lang="en-US" sz="2600" dirty="0" err="1"/>
              <a:t>WayneBuy</a:t>
            </a:r>
            <a:r>
              <a:rPr lang="en-US" sz="2600" dirty="0"/>
              <a:t> Contracts+ Workgroup rules. To find out more about your </a:t>
            </a:r>
            <a:r>
              <a:rPr lang="en-US" sz="2600" dirty="0" err="1"/>
              <a:t>WayneBuy</a:t>
            </a:r>
            <a:r>
              <a:rPr lang="en-US" sz="2600" dirty="0"/>
              <a:t> Contracts+ permissions, please contact the Procurement department.</a:t>
            </a:r>
            <a:endParaRPr lang="en-US" sz="2600" dirty="0">
              <a:cs typeface="Calibri"/>
            </a:endParaRPr>
          </a:p>
          <a:p>
            <a:r>
              <a:rPr lang="en-US" sz="2600" dirty="0"/>
              <a:t>This Training Guide outlines for accessing a fully-signed contract within the Workgroup to which you have been assigned. </a:t>
            </a:r>
          </a:p>
          <a:p>
            <a:endParaRPr lang="en-US" dirty="0"/>
          </a:p>
        </p:txBody>
      </p:sp>
    </p:spTree>
    <p:extLst>
      <p:ext uri="{BB962C8B-B14F-4D97-AF65-F5344CB8AC3E}">
        <p14:creationId xmlns:p14="http://schemas.microsoft.com/office/powerpoint/2010/main" val="266073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E727-D5A8-44FA-B696-0B834451669B}"/>
              </a:ext>
            </a:extLst>
          </p:cNvPr>
          <p:cNvSpPr>
            <a:spLocks noGrp="1"/>
          </p:cNvSpPr>
          <p:nvPr>
            <p:ph type="title"/>
          </p:nvPr>
        </p:nvSpPr>
        <p:spPr>
          <a:xfrm>
            <a:off x="838200" y="365130"/>
            <a:ext cx="10515600" cy="1052508"/>
          </a:xfrm>
        </p:spPr>
        <p:txBody>
          <a:bodyPr/>
          <a:lstStyle/>
          <a:p>
            <a:r>
              <a:rPr lang="en-US" b="1" dirty="0"/>
              <a:t>FINDING WAYNEBUY CONTRACTS+</a:t>
            </a:r>
            <a:endParaRPr lang="en-US" dirty="0"/>
          </a:p>
        </p:txBody>
      </p:sp>
      <p:sp>
        <p:nvSpPr>
          <p:cNvPr id="3" name="Content Placeholder 2">
            <a:extLst>
              <a:ext uri="{FF2B5EF4-FFF2-40B4-BE49-F238E27FC236}">
                <a16:creationId xmlns:a16="http://schemas.microsoft.com/office/drawing/2014/main" id="{9F448D2E-7B37-44B8-BD7E-0370CA435A6B}"/>
              </a:ext>
            </a:extLst>
          </p:cNvPr>
          <p:cNvSpPr>
            <a:spLocks noGrp="1"/>
          </p:cNvSpPr>
          <p:nvPr>
            <p:ph sz="half" idx="1"/>
          </p:nvPr>
        </p:nvSpPr>
        <p:spPr>
          <a:xfrm>
            <a:off x="838200" y="1417637"/>
            <a:ext cx="11087100" cy="815975"/>
          </a:xfrm>
        </p:spPr>
        <p:txBody>
          <a:bodyPr>
            <a:normAutofit fontScale="55000" lnSpcReduction="20000"/>
          </a:bodyPr>
          <a:lstStyle/>
          <a:p>
            <a:pPr>
              <a:buFont typeface="Arial" panose="020B0604020202020204" pitchFamily="34" charset="0"/>
              <a:buChar char="•"/>
            </a:pPr>
            <a:r>
              <a:rPr lang="en-US" dirty="0"/>
              <a:t>Login to </a:t>
            </a:r>
            <a:r>
              <a:rPr lang="en-US" dirty="0" err="1"/>
              <a:t>WayneBuy</a:t>
            </a:r>
            <a:r>
              <a:rPr lang="en-US" dirty="0"/>
              <a:t> (</a:t>
            </a:r>
            <a:r>
              <a:rPr lang="en-US" dirty="0">
                <a:hlinkClick r:id="rId2" action="ppaction://hlinkfile"/>
              </a:rPr>
              <a:t>buy.wayne.edu</a:t>
            </a:r>
            <a:r>
              <a:rPr lang="en-US" dirty="0"/>
              <a:t>)</a:t>
            </a:r>
          </a:p>
          <a:p>
            <a:pPr>
              <a:buFont typeface="Arial" panose="020B0604020202020204" pitchFamily="34" charset="0"/>
              <a:buChar char="•"/>
            </a:pPr>
            <a:r>
              <a:rPr lang="en-US" dirty="0"/>
              <a:t>Navigate to the Contracts Menu by hovering over the “Contracts” link to the left of the screen</a:t>
            </a:r>
          </a:p>
          <a:p>
            <a:pPr lvl="1">
              <a:buFont typeface="Wingdings" panose="05000000000000000000" pitchFamily="2" charset="2"/>
              <a:buChar char="v"/>
            </a:pPr>
            <a:r>
              <a:rPr lang="en-US" dirty="0"/>
              <a:t>Note: Some user preferences have the title of the left menu links hidden and only icons displayed. </a:t>
            </a:r>
            <a:r>
              <a:rPr lang="en-US" dirty="0" err="1"/>
              <a:t>WayneBuy</a:t>
            </a:r>
            <a:r>
              <a:rPr lang="en-US" dirty="0"/>
              <a:t> Contracts+ is the award icon.</a:t>
            </a:r>
          </a:p>
        </p:txBody>
      </p:sp>
      <p:pic>
        <p:nvPicPr>
          <p:cNvPr id="5" name="Content Placeholder 4">
            <a:extLst>
              <a:ext uri="{FF2B5EF4-FFF2-40B4-BE49-F238E27FC236}">
                <a16:creationId xmlns:a16="http://schemas.microsoft.com/office/drawing/2014/main" id="{15236E8D-8712-4920-961A-2A3A3EE3855B}"/>
              </a:ext>
            </a:extLst>
          </p:cNvPr>
          <p:cNvPicPr>
            <a:picLocks noGrp="1"/>
          </p:cNvPicPr>
          <p:nvPr>
            <p:ph sz="half" idx="2"/>
          </p:nvPr>
        </p:nvPicPr>
        <p:blipFill rotWithShape="1">
          <a:blip r:embed="rId3"/>
          <a:srcRect l="803" t="10227" b="16275"/>
          <a:stretch/>
        </p:blipFill>
        <p:spPr bwMode="auto">
          <a:xfrm>
            <a:off x="1651000" y="2233612"/>
            <a:ext cx="8890000" cy="3632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935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8065-3ECF-4B85-9737-A608BD8459CA}"/>
              </a:ext>
            </a:extLst>
          </p:cNvPr>
          <p:cNvSpPr>
            <a:spLocks noGrp="1"/>
          </p:cNvSpPr>
          <p:nvPr>
            <p:ph type="title"/>
          </p:nvPr>
        </p:nvSpPr>
        <p:spPr>
          <a:xfrm>
            <a:off x="839788" y="457200"/>
            <a:ext cx="10515600" cy="625471"/>
          </a:xfrm>
        </p:spPr>
        <p:txBody>
          <a:bodyPr>
            <a:noAutofit/>
          </a:bodyPr>
          <a:lstStyle/>
          <a:p>
            <a:r>
              <a:rPr lang="en-US" sz="4400" b="1" cap="all" dirty="0"/>
              <a:t>Your Dashboard</a:t>
            </a:r>
          </a:p>
        </p:txBody>
      </p:sp>
      <p:pic>
        <p:nvPicPr>
          <p:cNvPr id="5" name="Content Placeholder 4">
            <a:extLst>
              <a:ext uri="{FF2B5EF4-FFF2-40B4-BE49-F238E27FC236}">
                <a16:creationId xmlns:a16="http://schemas.microsoft.com/office/drawing/2014/main" id="{7C576643-F48D-4A30-9FC7-4DE2D1E76E2B}"/>
              </a:ext>
            </a:extLst>
          </p:cNvPr>
          <p:cNvPicPr>
            <a:picLocks noGrp="1" noChangeAspect="1"/>
          </p:cNvPicPr>
          <p:nvPr>
            <p:ph idx="1"/>
          </p:nvPr>
        </p:nvPicPr>
        <p:blipFill>
          <a:blip r:embed="rId2"/>
          <a:stretch>
            <a:fillRect/>
          </a:stretch>
        </p:blipFill>
        <p:spPr>
          <a:xfrm>
            <a:off x="2232970" y="1954602"/>
            <a:ext cx="7726060" cy="3903269"/>
          </a:xfrm>
          <a:prstGeom prst="rect">
            <a:avLst/>
          </a:prstGeom>
        </p:spPr>
      </p:pic>
      <p:sp>
        <p:nvSpPr>
          <p:cNvPr id="4" name="Text Placeholder 3">
            <a:extLst>
              <a:ext uri="{FF2B5EF4-FFF2-40B4-BE49-F238E27FC236}">
                <a16:creationId xmlns:a16="http://schemas.microsoft.com/office/drawing/2014/main" id="{BC7F92C0-58CF-4629-BA11-9D1D4A2BAE89}"/>
              </a:ext>
            </a:extLst>
          </p:cNvPr>
          <p:cNvSpPr>
            <a:spLocks noGrp="1"/>
          </p:cNvSpPr>
          <p:nvPr>
            <p:ph type="body" sz="half" idx="2"/>
          </p:nvPr>
        </p:nvSpPr>
        <p:spPr>
          <a:xfrm>
            <a:off x="839788" y="1300560"/>
            <a:ext cx="10515600" cy="625471"/>
          </a:xfrm>
        </p:spPr>
        <p:txBody>
          <a:bodyPr/>
          <a:lstStyle/>
          <a:p>
            <a:r>
              <a:rPr lang="en-US" dirty="0"/>
              <a:t>Your Dashboard is where a summary of all the University contracts are. While you may see the name and number of a contract, you may not be able to view details of a contract unless you are a manager or a stakeholder for that contract. </a:t>
            </a:r>
          </a:p>
        </p:txBody>
      </p:sp>
    </p:spTree>
    <p:extLst>
      <p:ext uri="{BB962C8B-B14F-4D97-AF65-F5344CB8AC3E}">
        <p14:creationId xmlns:p14="http://schemas.microsoft.com/office/powerpoint/2010/main" val="10585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5284-4949-4099-82AB-555288FE8970}"/>
              </a:ext>
            </a:extLst>
          </p:cNvPr>
          <p:cNvSpPr>
            <a:spLocks noGrp="1"/>
          </p:cNvSpPr>
          <p:nvPr>
            <p:ph type="title"/>
          </p:nvPr>
        </p:nvSpPr>
        <p:spPr>
          <a:xfrm>
            <a:off x="838200" y="365129"/>
            <a:ext cx="10515600" cy="1325563"/>
          </a:xfrm>
        </p:spPr>
        <p:txBody>
          <a:bodyPr/>
          <a:lstStyle/>
          <a:p>
            <a:r>
              <a:rPr lang="en-US" b="1" dirty="0"/>
              <a:t>YOUR DASHBOARD - </a:t>
            </a:r>
            <a:r>
              <a:rPr lang="en-US" dirty="0"/>
              <a:t>Contract Alerts</a:t>
            </a:r>
            <a:br>
              <a:rPr lang="en-US" dirty="0"/>
            </a:br>
            <a:endParaRPr lang="en-US" b="1" dirty="0"/>
          </a:p>
        </p:txBody>
      </p:sp>
      <p:pic>
        <p:nvPicPr>
          <p:cNvPr id="4" name="Content Placeholder 3">
            <a:extLst>
              <a:ext uri="{FF2B5EF4-FFF2-40B4-BE49-F238E27FC236}">
                <a16:creationId xmlns:a16="http://schemas.microsoft.com/office/drawing/2014/main" id="{6759CED4-EB8B-4899-9022-26569BA9FD82}"/>
              </a:ext>
            </a:extLst>
          </p:cNvPr>
          <p:cNvPicPr>
            <a:picLocks noGrp="1" noChangeAspect="1"/>
          </p:cNvPicPr>
          <p:nvPr>
            <p:ph idx="1"/>
          </p:nvPr>
        </p:nvPicPr>
        <p:blipFill>
          <a:blip r:embed="rId2"/>
          <a:stretch>
            <a:fillRect/>
          </a:stretch>
        </p:blipFill>
        <p:spPr>
          <a:xfrm>
            <a:off x="838200" y="2142511"/>
            <a:ext cx="10515600" cy="2824559"/>
          </a:xfrm>
          <a:prstGeom prst="rect">
            <a:avLst/>
          </a:prstGeom>
        </p:spPr>
      </p:pic>
      <p:sp>
        <p:nvSpPr>
          <p:cNvPr id="5" name="TextBox 4">
            <a:extLst>
              <a:ext uri="{FF2B5EF4-FFF2-40B4-BE49-F238E27FC236}">
                <a16:creationId xmlns:a16="http://schemas.microsoft.com/office/drawing/2014/main" id="{CB222A35-92D6-478C-A15D-EBC36EDEC782}"/>
              </a:ext>
            </a:extLst>
          </p:cNvPr>
          <p:cNvSpPr txBox="1"/>
          <p:nvPr/>
        </p:nvSpPr>
        <p:spPr>
          <a:xfrm>
            <a:off x="838200" y="1244600"/>
            <a:ext cx="10515600" cy="646331"/>
          </a:xfrm>
          <a:prstGeom prst="rect">
            <a:avLst/>
          </a:prstGeom>
          <a:noFill/>
        </p:spPr>
        <p:txBody>
          <a:bodyPr wrap="square" rtlCol="0">
            <a:spAutoFit/>
          </a:bodyPr>
          <a:lstStyle/>
          <a:p>
            <a:r>
              <a:rPr lang="en-US" dirty="0"/>
              <a:t>Here you are able to filter through various alerts that a particular contract may be close to or already occurred. (Example: Expiring contracts, Recently expired contracts, and Renewing contracts)</a:t>
            </a:r>
          </a:p>
        </p:txBody>
      </p:sp>
    </p:spTree>
    <p:extLst>
      <p:ext uri="{BB962C8B-B14F-4D97-AF65-F5344CB8AC3E}">
        <p14:creationId xmlns:p14="http://schemas.microsoft.com/office/powerpoint/2010/main" val="302500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7379-25D5-4466-8319-2F292AEA29BC}"/>
              </a:ext>
            </a:extLst>
          </p:cNvPr>
          <p:cNvSpPr>
            <a:spLocks noGrp="1"/>
          </p:cNvSpPr>
          <p:nvPr>
            <p:ph type="title"/>
          </p:nvPr>
        </p:nvSpPr>
        <p:spPr>
          <a:xfrm>
            <a:off x="839788" y="365129"/>
            <a:ext cx="10515600" cy="523081"/>
          </a:xfrm>
        </p:spPr>
        <p:txBody>
          <a:bodyPr>
            <a:normAutofit fontScale="90000"/>
          </a:bodyPr>
          <a:lstStyle/>
          <a:p>
            <a:r>
              <a:rPr lang="en-US" b="1" dirty="0"/>
              <a:t>SEARCH</a:t>
            </a:r>
          </a:p>
        </p:txBody>
      </p:sp>
      <p:sp>
        <p:nvSpPr>
          <p:cNvPr id="3" name="Text Placeholder 2">
            <a:extLst>
              <a:ext uri="{FF2B5EF4-FFF2-40B4-BE49-F238E27FC236}">
                <a16:creationId xmlns:a16="http://schemas.microsoft.com/office/drawing/2014/main" id="{3D23ED51-B027-4CC5-B72A-507B8F4634C0}"/>
              </a:ext>
            </a:extLst>
          </p:cNvPr>
          <p:cNvSpPr>
            <a:spLocks noGrp="1"/>
          </p:cNvSpPr>
          <p:nvPr>
            <p:ph type="body" idx="1"/>
          </p:nvPr>
        </p:nvSpPr>
        <p:spPr>
          <a:xfrm>
            <a:off x="836610" y="884243"/>
            <a:ext cx="5157787" cy="344962"/>
          </a:xfrm>
        </p:spPr>
        <p:txBody>
          <a:bodyPr>
            <a:normAutofit fontScale="85000" lnSpcReduction="20000"/>
          </a:bodyPr>
          <a:lstStyle/>
          <a:p>
            <a:r>
              <a:rPr lang="en-US" dirty="0"/>
              <a:t>Quick Search</a:t>
            </a:r>
          </a:p>
        </p:txBody>
      </p:sp>
      <p:sp>
        <p:nvSpPr>
          <p:cNvPr id="4" name="Content Placeholder 3">
            <a:extLst>
              <a:ext uri="{FF2B5EF4-FFF2-40B4-BE49-F238E27FC236}">
                <a16:creationId xmlns:a16="http://schemas.microsoft.com/office/drawing/2014/main" id="{D85AF8FE-BE74-46BB-BAC8-C6E57B707E57}"/>
              </a:ext>
            </a:extLst>
          </p:cNvPr>
          <p:cNvSpPr>
            <a:spLocks noGrp="1"/>
          </p:cNvSpPr>
          <p:nvPr>
            <p:ph sz="half" idx="2"/>
          </p:nvPr>
        </p:nvSpPr>
        <p:spPr>
          <a:xfrm>
            <a:off x="836608" y="1229205"/>
            <a:ext cx="5157787" cy="4991696"/>
          </a:xfrm>
        </p:spPr>
        <p:txBody>
          <a:bodyPr>
            <a:normAutofit/>
          </a:bodyPr>
          <a:lstStyle/>
          <a:p>
            <a:r>
              <a:rPr lang="en-US" sz="1400" b="1" cap="all" dirty="0"/>
              <a:t>type a search term in the quick search bar at the main contracts menu, </a:t>
            </a:r>
            <a:r>
              <a:rPr lang="en-US" sz="1400" b="1" u="sng" cap="all" dirty="0"/>
              <a:t>or</a:t>
            </a:r>
            <a:br>
              <a:rPr lang="en-US" sz="1400" b="1" u="sng" cap="all" dirty="0"/>
            </a:br>
            <a:br>
              <a:rPr lang="en-US" sz="1400" b="1" u="sng" cap="all" dirty="0"/>
            </a:br>
            <a:br>
              <a:rPr lang="en-US" sz="1400" b="1" u="sng" cap="all" dirty="0"/>
            </a:br>
            <a:br>
              <a:rPr lang="en-US" sz="1400" b="1" u="sng" cap="all" dirty="0"/>
            </a:br>
            <a:br>
              <a:rPr lang="en-US" sz="1400" b="1" u="sng" cap="all" dirty="0"/>
            </a:br>
            <a:br>
              <a:rPr lang="en-US" sz="1400" b="1" u="sng" cap="all" dirty="0"/>
            </a:br>
            <a:endParaRPr lang="en-US" sz="1400" dirty="0"/>
          </a:p>
          <a:p>
            <a:r>
              <a:rPr lang="en-US" sz="1400" b="1" cap="all" dirty="0"/>
              <a:t>select “search contracts” from the main contracts menu, </a:t>
            </a:r>
            <a:r>
              <a:rPr lang="en-US" sz="1400" b="1" u="sng" cap="all" dirty="0"/>
              <a:t>and</a:t>
            </a:r>
            <a:endParaRPr lang="en-US" sz="1400" dirty="0"/>
          </a:p>
          <a:p>
            <a:endParaRPr lang="en-US" dirty="0"/>
          </a:p>
          <a:p>
            <a:endParaRPr lang="en-US" dirty="0"/>
          </a:p>
          <a:p>
            <a:r>
              <a:rPr lang="en-US" sz="1400" b="1" cap="all" dirty="0"/>
              <a:t>type a search term and adjust the variables on the SIMPLE SEARCH SCREEN</a:t>
            </a:r>
          </a:p>
          <a:p>
            <a:pPr marL="0" indent="0">
              <a:buNone/>
            </a:pPr>
            <a:endParaRPr lang="en-US" sz="1400" dirty="0"/>
          </a:p>
        </p:txBody>
      </p:sp>
      <p:sp>
        <p:nvSpPr>
          <p:cNvPr id="5" name="Text Placeholder 4">
            <a:extLst>
              <a:ext uri="{FF2B5EF4-FFF2-40B4-BE49-F238E27FC236}">
                <a16:creationId xmlns:a16="http://schemas.microsoft.com/office/drawing/2014/main" id="{7A0B9110-FEB7-4273-8A25-3E769C0A5954}"/>
              </a:ext>
            </a:extLst>
          </p:cNvPr>
          <p:cNvSpPr>
            <a:spLocks noGrp="1"/>
          </p:cNvSpPr>
          <p:nvPr>
            <p:ph type="body" sz="quarter" idx="3"/>
          </p:nvPr>
        </p:nvSpPr>
        <p:spPr>
          <a:xfrm>
            <a:off x="5994397" y="888210"/>
            <a:ext cx="5183188" cy="340995"/>
          </a:xfrm>
        </p:spPr>
        <p:txBody>
          <a:bodyPr>
            <a:normAutofit fontScale="85000" lnSpcReduction="20000"/>
          </a:bodyPr>
          <a:lstStyle/>
          <a:p>
            <a:r>
              <a:rPr lang="en-US" dirty="0"/>
              <a:t>Advanced Search</a:t>
            </a:r>
          </a:p>
        </p:txBody>
      </p:sp>
      <p:sp>
        <p:nvSpPr>
          <p:cNvPr id="6" name="Content Placeholder 5">
            <a:extLst>
              <a:ext uri="{FF2B5EF4-FFF2-40B4-BE49-F238E27FC236}">
                <a16:creationId xmlns:a16="http://schemas.microsoft.com/office/drawing/2014/main" id="{8C733B65-1748-41AE-B635-8C6A3DEFC55C}"/>
              </a:ext>
            </a:extLst>
          </p:cNvPr>
          <p:cNvSpPr>
            <a:spLocks noGrp="1"/>
          </p:cNvSpPr>
          <p:nvPr>
            <p:ph sz="quarter" idx="4"/>
          </p:nvPr>
        </p:nvSpPr>
        <p:spPr>
          <a:xfrm>
            <a:off x="6096000" y="1229205"/>
            <a:ext cx="5183188" cy="4618116"/>
          </a:xfrm>
        </p:spPr>
        <p:txBody>
          <a:bodyPr>
            <a:normAutofit/>
          </a:bodyPr>
          <a:lstStyle/>
          <a:p>
            <a:r>
              <a:rPr lang="en-US" sz="1400" b="1" cap="all" dirty="0"/>
              <a:t>SELECT ADVANCED SEARCH ON THE SIMPLE SEARCH SCREEN</a:t>
            </a:r>
            <a:endParaRPr lang="en-US" sz="1400" dirty="0"/>
          </a:p>
          <a:p>
            <a:endParaRPr lang="en-US" dirty="0"/>
          </a:p>
          <a:p>
            <a:endParaRPr lang="en-US" sz="1800" dirty="0"/>
          </a:p>
          <a:p>
            <a:endParaRPr lang="en-US" sz="1800" dirty="0"/>
          </a:p>
          <a:p>
            <a:r>
              <a:rPr lang="en-US" sz="1400" b="1" cap="all" dirty="0"/>
              <a:t>ADJUST search </a:t>
            </a:r>
            <a:r>
              <a:rPr lang="en-US" sz="1400" b="1" cap="all" dirty="0" err="1"/>
              <a:t>termS</a:t>
            </a:r>
            <a:r>
              <a:rPr lang="en-US" sz="1400" b="1" cap="all" dirty="0"/>
              <a:t> and variables on the ADVANCED SEARCH SCREEN</a:t>
            </a:r>
            <a:endParaRPr lang="en-US" sz="1400" dirty="0"/>
          </a:p>
          <a:p>
            <a:endParaRPr lang="en-US" dirty="0"/>
          </a:p>
        </p:txBody>
      </p:sp>
      <p:pic>
        <p:nvPicPr>
          <p:cNvPr id="7" name="Picture 6">
            <a:extLst>
              <a:ext uri="{FF2B5EF4-FFF2-40B4-BE49-F238E27FC236}">
                <a16:creationId xmlns:a16="http://schemas.microsoft.com/office/drawing/2014/main" id="{B4DCE81B-5783-4254-854A-84D75B88EEC8}"/>
              </a:ext>
            </a:extLst>
          </p:cNvPr>
          <p:cNvPicPr/>
          <p:nvPr/>
        </p:nvPicPr>
        <p:blipFill rotWithShape="1">
          <a:blip r:embed="rId2"/>
          <a:srcRect l="1070" t="26399" r="22260" b="43396"/>
          <a:stretch/>
        </p:blipFill>
        <p:spPr bwMode="auto">
          <a:xfrm>
            <a:off x="1137756" y="1675374"/>
            <a:ext cx="4555490" cy="100965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A87E9D3-9A02-491A-8238-166083B7A295}"/>
              </a:ext>
            </a:extLst>
          </p:cNvPr>
          <p:cNvPicPr/>
          <p:nvPr/>
        </p:nvPicPr>
        <p:blipFill rotWithShape="1">
          <a:blip r:embed="rId2"/>
          <a:srcRect l="1070" t="26399" r="22260" b="43396"/>
          <a:stretch/>
        </p:blipFill>
        <p:spPr bwMode="auto">
          <a:xfrm>
            <a:off x="1137757" y="3323435"/>
            <a:ext cx="4555490" cy="1009650"/>
          </a:xfrm>
          <a:prstGeom prst="rect">
            <a:avLst/>
          </a:prstGeom>
          <a:ln>
            <a:noFill/>
          </a:ln>
          <a:extLst>
            <a:ext uri="{53640926-AAD7-44D8-BBD7-CCE9431645EC}">
              <a14:shadowObscured xmlns:a14="http://schemas.microsoft.com/office/drawing/2010/main"/>
            </a:ext>
          </a:extLst>
        </p:spPr>
      </p:pic>
      <p:sp>
        <p:nvSpPr>
          <p:cNvPr id="10" name="Oval 9">
            <a:extLst>
              <a:ext uri="{FF2B5EF4-FFF2-40B4-BE49-F238E27FC236}">
                <a16:creationId xmlns:a16="http://schemas.microsoft.com/office/drawing/2014/main" id="{AB59A569-739D-4A10-A591-0E5023C7DE4B}"/>
              </a:ext>
            </a:extLst>
          </p:cNvPr>
          <p:cNvSpPr/>
          <p:nvPr/>
        </p:nvSpPr>
        <p:spPr>
          <a:xfrm>
            <a:off x="2767520" y="1850838"/>
            <a:ext cx="1217252" cy="2467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a:extLst>
              <a:ext uri="{FF2B5EF4-FFF2-40B4-BE49-F238E27FC236}">
                <a16:creationId xmlns:a16="http://schemas.microsoft.com/office/drawing/2014/main" id="{268B2297-4A25-494B-8400-8FE0E17712B7}"/>
              </a:ext>
            </a:extLst>
          </p:cNvPr>
          <p:cNvSpPr/>
          <p:nvPr/>
        </p:nvSpPr>
        <p:spPr>
          <a:xfrm>
            <a:off x="2679218" y="3808602"/>
            <a:ext cx="1204885" cy="2254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a:extLst>
              <a:ext uri="{FF2B5EF4-FFF2-40B4-BE49-F238E27FC236}">
                <a16:creationId xmlns:a16="http://schemas.microsoft.com/office/drawing/2014/main" id="{6F6AADD8-86C8-44E0-95EB-AC174CA9860D}"/>
              </a:ext>
            </a:extLst>
          </p:cNvPr>
          <p:cNvPicPr/>
          <p:nvPr/>
        </p:nvPicPr>
        <p:blipFill rotWithShape="1">
          <a:blip r:embed="rId3"/>
          <a:srcRect l="15384" t="22833" r="3783" b="41966"/>
          <a:stretch/>
        </p:blipFill>
        <p:spPr bwMode="auto">
          <a:xfrm>
            <a:off x="1710045" y="4837671"/>
            <a:ext cx="3983202" cy="1009650"/>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83AB1720-4EFF-4C6B-8221-A02B6372973B}"/>
              </a:ext>
            </a:extLst>
          </p:cNvPr>
          <p:cNvSpPr txBox="1"/>
          <p:nvPr/>
        </p:nvSpPr>
        <p:spPr>
          <a:xfrm>
            <a:off x="1710044" y="5960642"/>
            <a:ext cx="3983201" cy="430887"/>
          </a:xfrm>
          <a:prstGeom prst="rect">
            <a:avLst/>
          </a:prstGeom>
          <a:noFill/>
        </p:spPr>
        <p:txBody>
          <a:bodyPr wrap="square" rtlCol="0">
            <a:spAutoFit/>
          </a:bodyPr>
          <a:lstStyle/>
          <a:p>
            <a:r>
              <a:rPr lang="en-US" sz="1050" b="1" i="1" cap="all" dirty="0">
                <a:solidFill>
                  <a:schemeClr val="bg1"/>
                </a:solidFill>
              </a:rPr>
              <a:t>*</a:t>
            </a:r>
            <a:r>
              <a:rPr lang="en-US" sz="1050" b="1" i="1" cap="all" dirty="0" err="1">
                <a:solidFill>
                  <a:schemeClr val="bg1"/>
                </a:solidFill>
              </a:rPr>
              <a:t>tIP</a:t>
            </a:r>
            <a:r>
              <a:rPr lang="en-US" sz="1050" b="1" i="1" cap="all" dirty="0">
                <a:solidFill>
                  <a:schemeClr val="bg1"/>
                </a:solidFill>
              </a:rPr>
              <a:t>: SELECT “</a:t>
            </a:r>
            <a:r>
              <a:rPr lang="en-US" sz="1050" b="1" i="1" cap="all" dirty="0" err="1">
                <a:solidFill>
                  <a:schemeClr val="bg1"/>
                </a:solidFill>
              </a:rPr>
              <a:t>aLL</a:t>
            </a:r>
            <a:r>
              <a:rPr lang="en-US" sz="1050" b="1" i="1" cap="all" dirty="0">
                <a:solidFill>
                  <a:schemeClr val="bg1"/>
                </a:solidFill>
              </a:rPr>
              <a:t>” FOR THE “ACTIVE FOR </a:t>
            </a:r>
            <a:r>
              <a:rPr lang="en-US" sz="1050" b="1" i="1" cap="all" dirty="0" err="1">
                <a:solidFill>
                  <a:schemeClr val="bg1"/>
                </a:solidFill>
              </a:rPr>
              <a:t>sHOPPING</a:t>
            </a:r>
            <a:r>
              <a:rPr lang="en-US" sz="1050" b="1" i="1" cap="all" dirty="0">
                <a:solidFill>
                  <a:schemeClr val="bg1"/>
                </a:solidFill>
              </a:rPr>
              <a:t>” VARIABLE</a:t>
            </a:r>
            <a:endParaRPr lang="en-US" sz="1050" dirty="0">
              <a:solidFill>
                <a:schemeClr val="bg1"/>
              </a:solidFill>
            </a:endParaRPr>
          </a:p>
          <a:p>
            <a:r>
              <a:rPr lang="en-US" sz="1050" b="1" i="1" cap="all" dirty="0">
                <a:solidFill>
                  <a:schemeClr val="bg1"/>
                </a:solidFill>
              </a:rPr>
              <a:t> TO CAST THE WIDEST NET!</a:t>
            </a:r>
            <a:endParaRPr lang="en-US" sz="1050" dirty="0">
              <a:solidFill>
                <a:schemeClr val="bg1"/>
              </a:solidFill>
            </a:endParaRPr>
          </a:p>
        </p:txBody>
      </p:sp>
      <p:pic>
        <p:nvPicPr>
          <p:cNvPr id="14" name="Picture 13">
            <a:extLst>
              <a:ext uri="{FF2B5EF4-FFF2-40B4-BE49-F238E27FC236}">
                <a16:creationId xmlns:a16="http://schemas.microsoft.com/office/drawing/2014/main" id="{4E96DA5C-D203-4015-9487-09D8C467BC79}"/>
              </a:ext>
            </a:extLst>
          </p:cNvPr>
          <p:cNvPicPr/>
          <p:nvPr/>
        </p:nvPicPr>
        <p:blipFill rotWithShape="1">
          <a:blip r:embed="rId3"/>
          <a:srcRect l="15384" t="22833" r="3783" b="41966"/>
          <a:stretch/>
        </p:blipFill>
        <p:spPr bwMode="auto">
          <a:xfrm>
            <a:off x="6184738" y="1675374"/>
            <a:ext cx="4802505" cy="1009650"/>
          </a:xfrm>
          <a:prstGeom prst="rect">
            <a:avLst/>
          </a:prstGeom>
          <a:ln>
            <a:noFill/>
          </a:ln>
          <a:extLst>
            <a:ext uri="{53640926-AAD7-44D8-BBD7-CCE9431645EC}">
              <a14:shadowObscured xmlns:a14="http://schemas.microsoft.com/office/drawing/2010/main"/>
            </a:ext>
          </a:extLst>
        </p:spPr>
      </p:pic>
      <p:sp>
        <p:nvSpPr>
          <p:cNvPr id="15" name="Oval 14">
            <a:extLst>
              <a:ext uri="{FF2B5EF4-FFF2-40B4-BE49-F238E27FC236}">
                <a16:creationId xmlns:a16="http://schemas.microsoft.com/office/drawing/2014/main" id="{DCDE73C8-C40A-48D6-A9BA-26E50CC97FEA}"/>
              </a:ext>
            </a:extLst>
          </p:cNvPr>
          <p:cNvSpPr/>
          <p:nvPr/>
        </p:nvSpPr>
        <p:spPr>
          <a:xfrm>
            <a:off x="10015520" y="1645495"/>
            <a:ext cx="1162065" cy="2135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79FA8643-4FA4-4C0E-8982-9A339289DE34}"/>
              </a:ext>
            </a:extLst>
          </p:cNvPr>
          <p:cNvPicPr/>
          <p:nvPr/>
        </p:nvPicPr>
        <p:blipFill rotWithShape="1">
          <a:blip r:embed="rId4"/>
          <a:srcRect t="9989" r="2594" b="7245"/>
          <a:stretch/>
        </p:blipFill>
        <p:spPr bwMode="auto">
          <a:xfrm>
            <a:off x="6247928" y="3323435"/>
            <a:ext cx="4806315" cy="2296795"/>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71D3C94A-FC45-41A2-A178-AA06CA3CCECB}"/>
              </a:ext>
            </a:extLst>
          </p:cNvPr>
          <p:cNvSpPr txBox="1"/>
          <p:nvPr/>
        </p:nvSpPr>
        <p:spPr>
          <a:xfrm>
            <a:off x="6247928" y="5960642"/>
            <a:ext cx="5031260" cy="577081"/>
          </a:xfrm>
          <a:prstGeom prst="rect">
            <a:avLst/>
          </a:prstGeom>
          <a:noFill/>
        </p:spPr>
        <p:txBody>
          <a:bodyPr wrap="square" rtlCol="0">
            <a:spAutoFit/>
          </a:bodyPr>
          <a:lstStyle/>
          <a:p>
            <a:r>
              <a:rPr lang="en-US" sz="1050" b="1" i="1" cap="all" dirty="0">
                <a:solidFill>
                  <a:schemeClr val="bg1"/>
                </a:solidFill>
              </a:rPr>
              <a:t>*</a:t>
            </a:r>
            <a:r>
              <a:rPr lang="en-US" sz="1050" b="1" i="1" cap="all" dirty="0" err="1">
                <a:solidFill>
                  <a:schemeClr val="bg1"/>
                </a:solidFill>
              </a:rPr>
              <a:t>tIP</a:t>
            </a:r>
            <a:r>
              <a:rPr lang="en-US" sz="1050" b="1" i="1" cap="all" dirty="0">
                <a:solidFill>
                  <a:schemeClr val="bg1"/>
                </a:solidFill>
              </a:rPr>
              <a:t>: WHEN YOU ARE DONE WITH YOUR SEARCH, ALWAYS CLEAR ANY VARIABLES YOU’VE ADJUSTED ON THIS SCREEN. IF YOU FORGET TO DO SO, YOUR NEXT “QUICK SEARCH” OR “SIMPLE SEARCH” MAY BE AFFECTED.</a:t>
            </a:r>
            <a:endParaRPr lang="en-US" sz="1050" dirty="0">
              <a:solidFill>
                <a:schemeClr val="bg1"/>
              </a:solidFill>
            </a:endParaRPr>
          </a:p>
        </p:txBody>
      </p:sp>
    </p:spTree>
    <p:extLst>
      <p:ext uri="{BB962C8B-B14F-4D97-AF65-F5344CB8AC3E}">
        <p14:creationId xmlns:p14="http://schemas.microsoft.com/office/powerpoint/2010/main" val="151296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EC58-E574-48B3-B940-510B6E7F8B1A}"/>
              </a:ext>
            </a:extLst>
          </p:cNvPr>
          <p:cNvSpPr>
            <a:spLocks noGrp="1"/>
          </p:cNvSpPr>
          <p:nvPr>
            <p:ph type="title"/>
          </p:nvPr>
        </p:nvSpPr>
        <p:spPr/>
        <p:txBody>
          <a:bodyPr/>
          <a:lstStyle/>
          <a:p>
            <a:r>
              <a:rPr lang="en-US" b="1" dirty="0"/>
              <a:t>SEARCH</a:t>
            </a:r>
            <a:r>
              <a:rPr lang="en-US" dirty="0"/>
              <a:t> – Results</a:t>
            </a:r>
          </a:p>
        </p:txBody>
      </p:sp>
      <p:sp>
        <p:nvSpPr>
          <p:cNvPr id="3" name="Content Placeholder 2">
            <a:extLst>
              <a:ext uri="{FF2B5EF4-FFF2-40B4-BE49-F238E27FC236}">
                <a16:creationId xmlns:a16="http://schemas.microsoft.com/office/drawing/2014/main" id="{0907E26E-7CDB-4777-A5ED-62145F62A945}"/>
              </a:ext>
            </a:extLst>
          </p:cNvPr>
          <p:cNvSpPr>
            <a:spLocks noGrp="1"/>
          </p:cNvSpPr>
          <p:nvPr>
            <p:ph idx="1"/>
          </p:nvPr>
        </p:nvSpPr>
        <p:spPr>
          <a:xfrm>
            <a:off x="838200" y="1253331"/>
            <a:ext cx="10515600" cy="4351338"/>
          </a:xfrm>
        </p:spPr>
        <p:txBody>
          <a:bodyPr>
            <a:normAutofit/>
          </a:bodyPr>
          <a:lstStyle/>
          <a:p>
            <a:pPr marL="0" indent="0">
              <a:buNone/>
            </a:pPr>
            <a:r>
              <a:rPr lang="en-US" sz="1400" b="1" cap="all" dirty="0"/>
              <a:t>WHEN THE SEARCH RESULTS PAGE APPEARS, CLICK THE APPLICABLE BLUE CONTRACT NUMBER TO ACCESS THE relevant CONTRACT header (summary) PAGE </a:t>
            </a:r>
            <a:r>
              <a:rPr lang="en-US" sz="1400" b="1" cap="all" dirty="0">
                <a:highlight>
                  <a:srgbClr val="FF00FF"/>
                </a:highlight>
              </a:rPr>
              <a:t>(pink highlight)</a:t>
            </a:r>
            <a:endParaRPr lang="en-US" sz="1400" dirty="0">
              <a:highlight>
                <a:srgbClr val="FF00FF"/>
              </a:highlight>
            </a:endParaRPr>
          </a:p>
        </p:txBody>
      </p:sp>
      <p:pic>
        <p:nvPicPr>
          <p:cNvPr id="4" name="Picture 3">
            <a:extLst>
              <a:ext uri="{FF2B5EF4-FFF2-40B4-BE49-F238E27FC236}">
                <a16:creationId xmlns:a16="http://schemas.microsoft.com/office/drawing/2014/main" id="{4511A617-EBEB-4840-AA53-0E83A92ADD9F}"/>
              </a:ext>
            </a:extLst>
          </p:cNvPr>
          <p:cNvPicPr/>
          <p:nvPr/>
        </p:nvPicPr>
        <p:blipFill rotWithShape="1">
          <a:blip r:embed="rId2"/>
          <a:srcRect l="11642" t="8561" r="2715" b="9137"/>
          <a:stretch/>
        </p:blipFill>
        <p:spPr bwMode="auto">
          <a:xfrm>
            <a:off x="2642532" y="1690692"/>
            <a:ext cx="5997595" cy="352726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C853A19-5405-4E3F-B399-8DDE3554C5F0}"/>
                  </a:ext>
                </a:extLst>
              </p14:cNvPr>
              <p14:cNvContentPartPr/>
              <p14:nvPr/>
            </p14:nvContentPartPr>
            <p14:xfrm>
              <a:off x="4102283" y="3766409"/>
              <a:ext cx="788760" cy="26280"/>
            </p14:xfrm>
          </p:contentPart>
        </mc:Choice>
        <mc:Fallback xmlns="">
          <p:pic>
            <p:nvPicPr>
              <p:cNvPr id="5" name="Ink 4">
                <a:extLst>
                  <a:ext uri="{FF2B5EF4-FFF2-40B4-BE49-F238E27FC236}">
                    <a16:creationId xmlns:a16="http://schemas.microsoft.com/office/drawing/2014/main" id="{9C853A19-5405-4E3F-B399-8DDE3554C5F0}"/>
                  </a:ext>
                </a:extLst>
              </p:cNvPr>
              <p:cNvPicPr/>
              <p:nvPr/>
            </p:nvPicPr>
            <p:blipFill>
              <a:blip r:embed="rId4"/>
              <a:stretch>
                <a:fillRect/>
              </a:stretch>
            </p:blipFill>
            <p:spPr>
              <a:xfrm>
                <a:off x="4066283" y="3694409"/>
                <a:ext cx="860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A7EEA17-AE07-4205-8C10-91D71E3108D8}"/>
                  </a:ext>
                </a:extLst>
              </p14:cNvPr>
              <p14:cNvContentPartPr/>
              <p14:nvPr/>
            </p14:nvContentPartPr>
            <p14:xfrm>
              <a:off x="4110563" y="3888809"/>
              <a:ext cx="1938240" cy="32040"/>
            </p14:xfrm>
          </p:contentPart>
        </mc:Choice>
        <mc:Fallback xmlns="">
          <p:pic>
            <p:nvPicPr>
              <p:cNvPr id="8" name="Ink 7">
                <a:extLst>
                  <a:ext uri="{FF2B5EF4-FFF2-40B4-BE49-F238E27FC236}">
                    <a16:creationId xmlns:a16="http://schemas.microsoft.com/office/drawing/2014/main" id="{2A7EEA17-AE07-4205-8C10-91D71E3108D8}"/>
                  </a:ext>
                </a:extLst>
              </p:cNvPr>
              <p:cNvPicPr/>
              <p:nvPr/>
            </p:nvPicPr>
            <p:blipFill>
              <a:blip r:embed="rId6"/>
              <a:stretch>
                <a:fillRect/>
              </a:stretch>
            </p:blipFill>
            <p:spPr>
              <a:xfrm>
                <a:off x="4074563" y="3816809"/>
                <a:ext cx="2009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61DD156E-27FB-4D88-B40B-482C6BFDABA9}"/>
                  </a:ext>
                </a:extLst>
              </p14:cNvPr>
              <p14:cNvContentPartPr/>
              <p14:nvPr/>
            </p14:nvContentPartPr>
            <p14:xfrm>
              <a:off x="4118843" y="4009409"/>
              <a:ext cx="1065960" cy="61920"/>
            </p14:xfrm>
          </p:contentPart>
        </mc:Choice>
        <mc:Fallback xmlns="">
          <p:pic>
            <p:nvPicPr>
              <p:cNvPr id="11" name="Ink 10">
                <a:extLst>
                  <a:ext uri="{FF2B5EF4-FFF2-40B4-BE49-F238E27FC236}">
                    <a16:creationId xmlns:a16="http://schemas.microsoft.com/office/drawing/2014/main" id="{61DD156E-27FB-4D88-B40B-482C6BFDABA9}"/>
                  </a:ext>
                </a:extLst>
              </p:cNvPr>
              <p:cNvPicPr/>
              <p:nvPr/>
            </p:nvPicPr>
            <p:blipFill>
              <a:blip r:embed="rId8"/>
              <a:stretch>
                <a:fillRect/>
              </a:stretch>
            </p:blipFill>
            <p:spPr>
              <a:xfrm>
                <a:off x="4104443" y="3980969"/>
                <a:ext cx="1094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6B4EFEC3-3A42-4BA6-82FB-69C8CC26B6D8}"/>
                  </a:ext>
                </a:extLst>
              </p14:cNvPr>
              <p14:cNvContentPartPr/>
              <p14:nvPr/>
            </p14:nvContentPartPr>
            <p14:xfrm>
              <a:off x="4907603" y="4018409"/>
              <a:ext cx="285480" cy="33840"/>
            </p14:xfrm>
          </p:contentPart>
        </mc:Choice>
        <mc:Fallback xmlns="">
          <p:pic>
            <p:nvPicPr>
              <p:cNvPr id="12" name="Ink 11">
                <a:extLst>
                  <a:ext uri="{FF2B5EF4-FFF2-40B4-BE49-F238E27FC236}">
                    <a16:creationId xmlns:a16="http://schemas.microsoft.com/office/drawing/2014/main" id="{6B4EFEC3-3A42-4BA6-82FB-69C8CC26B6D8}"/>
                  </a:ext>
                </a:extLst>
              </p:cNvPr>
              <p:cNvPicPr/>
              <p:nvPr/>
            </p:nvPicPr>
            <p:blipFill>
              <a:blip r:embed="rId10"/>
              <a:stretch>
                <a:fillRect/>
              </a:stretch>
            </p:blipFill>
            <p:spPr>
              <a:xfrm>
                <a:off x="4893203" y="3989969"/>
                <a:ext cx="313560" cy="90720"/>
              </a:xfrm>
              <a:prstGeom prst="rect">
                <a:avLst/>
              </a:prstGeom>
            </p:spPr>
          </p:pic>
        </mc:Fallback>
      </mc:AlternateContent>
      <p:sp>
        <p:nvSpPr>
          <p:cNvPr id="13" name="TextBox 12">
            <a:extLst>
              <a:ext uri="{FF2B5EF4-FFF2-40B4-BE49-F238E27FC236}">
                <a16:creationId xmlns:a16="http://schemas.microsoft.com/office/drawing/2014/main" id="{BAB9BAAB-6F19-46A6-882D-011E0C317640}"/>
              </a:ext>
            </a:extLst>
          </p:cNvPr>
          <p:cNvSpPr txBox="1"/>
          <p:nvPr/>
        </p:nvSpPr>
        <p:spPr>
          <a:xfrm>
            <a:off x="838200" y="1746664"/>
            <a:ext cx="1804332" cy="3539430"/>
          </a:xfrm>
          <a:prstGeom prst="rect">
            <a:avLst/>
          </a:prstGeom>
          <a:noFill/>
        </p:spPr>
        <p:txBody>
          <a:bodyPr wrap="square" rtlCol="0">
            <a:spAutoFit/>
          </a:bodyPr>
          <a:lstStyle/>
          <a:p>
            <a:r>
              <a:rPr lang="en-US" sz="1400" dirty="0"/>
              <a:t>You will see (i) the title of the document (here, Memorandum of Agreement), (ii) additional identifying contract info (here, it’s an affiliation to allow Physician assistant students to rotate), (iii) identity of the contracting partner (here, Wayne Peds), and (iv) the effective date of the agreement (here, January 1, 2021). </a:t>
            </a:r>
          </a:p>
        </p:txBody>
      </p:sp>
      <p:sp>
        <p:nvSpPr>
          <p:cNvPr id="14" name="TextBox 13">
            <a:extLst>
              <a:ext uri="{FF2B5EF4-FFF2-40B4-BE49-F238E27FC236}">
                <a16:creationId xmlns:a16="http://schemas.microsoft.com/office/drawing/2014/main" id="{0FB58C3E-4792-4879-9781-954424F3AB5F}"/>
              </a:ext>
            </a:extLst>
          </p:cNvPr>
          <p:cNvSpPr txBox="1"/>
          <p:nvPr/>
        </p:nvSpPr>
        <p:spPr>
          <a:xfrm>
            <a:off x="8758106" y="1690692"/>
            <a:ext cx="2595694" cy="3231654"/>
          </a:xfrm>
          <a:prstGeom prst="rect">
            <a:avLst/>
          </a:prstGeom>
          <a:noFill/>
        </p:spPr>
        <p:txBody>
          <a:bodyPr wrap="square" rtlCol="0">
            <a:spAutoFit/>
          </a:bodyPr>
          <a:lstStyle/>
          <a:p>
            <a:r>
              <a:rPr lang="en-US" dirty="0"/>
              <a:t>*Tips</a:t>
            </a:r>
          </a:p>
          <a:p>
            <a:endParaRPr lang="en-US" dirty="0"/>
          </a:p>
          <a:p>
            <a:pPr marL="285750" indent="-285750">
              <a:buFont typeface="Wingdings" panose="05000000000000000000" pitchFamily="2" charset="2"/>
              <a:buChar char="v"/>
            </a:pPr>
            <a:r>
              <a:rPr lang="en-US" sz="1400" dirty="0"/>
              <a:t>The “Second Party” is the entity with whom WSU is contracting for this entry</a:t>
            </a:r>
            <a:br>
              <a:rPr lang="en-US" sz="1400" dirty="0"/>
            </a:br>
            <a:r>
              <a:rPr lang="en-US" sz="1400" dirty="0">
                <a:highlight>
                  <a:srgbClr val="00FF00"/>
                </a:highlight>
              </a:rPr>
              <a:t>(Green Highlight)</a:t>
            </a:r>
            <a:br>
              <a:rPr lang="en-US" sz="1400" dirty="0">
                <a:highlight>
                  <a:srgbClr val="00FF00"/>
                </a:highlight>
              </a:rPr>
            </a:br>
            <a:endParaRPr lang="en-US" sz="1400" dirty="0">
              <a:highlight>
                <a:srgbClr val="00FF00"/>
              </a:highlight>
            </a:endParaRPr>
          </a:p>
          <a:p>
            <a:pPr marL="285750" indent="-285750">
              <a:buFont typeface="Wingdings" panose="05000000000000000000" pitchFamily="2" charset="2"/>
              <a:buChar char="v"/>
            </a:pPr>
            <a:r>
              <a:rPr lang="en-US" sz="1400" dirty="0"/>
              <a:t>The name of the contract tells you a ton of information that will help you figure out which contract is the one you’re looking for! </a:t>
            </a:r>
            <a:br>
              <a:rPr lang="en-US" sz="1400" dirty="0"/>
            </a:br>
            <a:r>
              <a:rPr lang="en-US" sz="1400" dirty="0">
                <a:highlight>
                  <a:srgbClr val="FFFF00"/>
                </a:highlight>
              </a:rPr>
              <a:t>(Yellow Highlight)</a:t>
            </a:r>
          </a:p>
          <a:p>
            <a:pPr marL="285750" indent="-285750">
              <a:buFont typeface="Wingdings" panose="05000000000000000000" pitchFamily="2" charset="2"/>
              <a:buChar char="v"/>
            </a:pPr>
            <a:endParaRPr lang="en-US" sz="1400" dirty="0"/>
          </a:p>
        </p:txBody>
      </p:sp>
    </p:spTree>
    <p:extLst>
      <p:ext uri="{BB962C8B-B14F-4D97-AF65-F5344CB8AC3E}">
        <p14:creationId xmlns:p14="http://schemas.microsoft.com/office/powerpoint/2010/main" val="28444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ABB0-775C-4787-AF6A-B5C2434DCD59}"/>
              </a:ext>
            </a:extLst>
          </p:cNvPr>
          <p:cNvSpPr>
            <a:spLocks noGrp="1"/>
          </p:cNvSpPr>
          <p:nvPr>
            <p:ph type="title"/>
          </p:nvPr>
        </p:nvSpPr>
        <p:spPr/>
        <p:txBody>
          <a:bodyPr/>
          <a:lstStyle/>
          <a:p>
            <a:r>
              <a:rPr lang="en-US" b="1" cap="all" dirty="0"/>
              <a:t>CONTACT US</a:t>
            </a:r>
          </a:p>
        </p:txBody>
      </p:sp>
      <p:sp>
        <p:nvSpPr>
          <p:cNvPr id="3" name="Content Placeholder 2">
            <a:extLst>
              <a:ext uri="{FF2B5EF4-FFF2-40B4-BE49-F238E27FC236}">
                <a16:creationId xmlns:a16="http://schemas.microsoft.com/office/drawing/2014/main" id="{C092F07B-D05D-4DC2-BA16-7F1B3D4EA5F8}"/>
              </a:ext>
            </a:extLst>
          </p:cNvPr>
          <p:cNvSpPr>
            <a:spLocks noGrp="1"/>
          </p:cNvSpPr>
          <p:nvPr>
            <p:ph idx="1"/>
          </p:nvPr>
        </p:nvSpPr>
        <p:spPr/>
        <p:txBody>
          <a:bodyPr/>
          <a:lstStyle/>
          <a:p>
            <a:r>
              <a:rPr lang="en-US" dirty="0"/>
              <a:t>The Office of Contract Management is the centralized office for contracts. Though now, we only service the Health Affairs division of the University, we are planning for the future for our services to reach University-wide.</a:t>
            </a:r>
          </a:p>
          <a:p>
            <a:r>
              <a:rPr lang="en-US" dirty="0"/>
              <a:t>For questions regarding </a:t>
            </a:r>
            <a:r>
              <a:rPr lang="en-US" dirty="0" err="1"/>
              <a:t>WayneBuy</a:t>
            </a:r>
            <a:r>
              <a:rPr lang="en-US" dirty="0"/>
              <a:t> Contracts+, please reach out to</a:t>
            </a:r>
          </a:p>
          <a:p>
            <a:pPr lvl="1"/>
            <a:r>
              <a:rPr lang="en-US" dirty="0"/>
              <a:t>Eddie Dickson</a:t>
            </a:r>
          </a:p>
          <a:p>
            <a:pPr lvl="1"/>
            <a:r>
              <a:rPr lang="en-US" dirty="0"/>
              <a:t>Leslie Werner</a:t>
            </a:r>
          </a:p>
          <a:p>
            <a:pPr lvl="1"/>
            <a:r>
              <a:rPr lang="en-US" dirty="0"/>
              <a:t>Aleviyah Coles</a:t>
            </a:r>
          </a:p>
          <a:p>
            <a:pPr lvl="1"/>
            <a:r>
              <a:rPr lang="en-US" dirty="0"/>
              <a:t>Kenneth Doherty</a:t>
            </a:r>
          </a:p>
        </p:txBody>
      </p:sp>
    </p:spTree>
    <p:extLst>
      <p:ext uri="{BB962C8B-B14F-4D97-AF65-F5344CB8AC3E}">
        <p14:creationId xmlns:p14="http://schemas.microsoft.com/office/powerpoint/2010/main" val="680355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1478</TotalTime>
  <Words>629</Words>
  <Application>Microsoft Office PowerPoint</Application>
  <PresentationFormat>Widescreen</PresentationFormat>
  <Paragraphs>44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NOTICE</vt:lpstr>
      <vt:lpstr>FINDING WAYNEBUY CONTRACTS+</vt:lpstr>
      <vt:lpstr>Your Dashboard</vt:lpstr>
      <vt:lpstr>YOUR DASHBOARD - Contract Alerts </vt:lpstr>
      <vt:lpstr>SEARCH</vt:lpstr>
      <vt:lpstr>SEARCH – Results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click</dc:creator>
  <cp:lastModifiedBy>Eddie Dickson</cp:lastModifiedBy>
  <cp:revision>24</cp:revision>
  <dcterms:created xsi:type="dcterms:W3CDTF">2017-03-24T20:12:23Z</dcterms:created>
  <dcterms:modified xsi:type="dcterms:W3CDTF">2022-08-30T14:46:32Z</dcterms:modified>
</cp:coreProperties>
</file>